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40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F82E98EF-9A19-4CD6-976F-6F31E5A707E9}" type="datetimeFigureOut">
              <a:rPr lang="en-US" smtClean="0"/>
              <a:t>12/29/2018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4561BDE-536C-4CA6-83C2-4E2A302668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F82E98EF-9A19-4CD6-976F-6F31E5A707E9}" type="datetimeFigureOut">
              <a:rPr lang="en-US" smtClean="0"/>
              <a:t>12/29/2018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F82E98EF-9A19-4CD6-976F-6F31E5A707E9}" type="datetimeFigureOut">
              <a:rPr lang="en-US" smtClean="0"/>
              <a:t>12/29/2018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E98EF-9A19-4CD6-976F-6F31E5A707E9}" type="datetimeFigureOut">
              <a:rPr lang="en-US" smtClean="0"/>
              <a:t>12/29/2018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4561BDE-536C-4CA6-83C2-4E2A3026689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2E98EF-9A19-4CD6-976F-6F31E5A707E9}" type="datetimeFigureOut">
              <a:rPr lang="en-US" smtClean="0"/>
              <a:t>12/29/2018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561BDE-536C-4CA6-83C2-4E2A3026689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rtl="1"/>
            <a:r>
              <a:rPr lang="ar-SA" dirty="0">
                <a:effectLst/>
              </a:rPr>
              <a:t>وراثة </a:t>
            </a:r>
            <a:r>
              <a:rPr lang="ar-SA" dirty="0" smtClean="0">
                <a:effectLst/>
              </a:rPr>
              <a:t>عملي</a:t>
            </a:r>
            <a:r>
              <a:rPr lang="ar-IQ" dirty="0" smtClean="0">
                <a:effectLst/>
              </a:rPr>
              <a:t/>
            </a:r>
            <a:br>
              <a:rPr lang="ar-IQ" dirty="0" smtClean="0">
                <a:effectLst/>
              </a:rPr>
            </a:br>
            <a:r>
              <a:rPr lang="ar-IQ" sz="4000" b="1" dirty="0" smtClean="0">
                <a:solidFill>
                  <a:prstClr val="black"/>
                </a:solidFill>
              </a:rPr>
              <a:t>المرحلة الثالثة/ وقاية نبات</a:t>
            </a:r>
            <a:endParaRPr lang="en-US" dirty="0"/>
          </a:p>
        </p:txBody>
      </p:sp>
      <p:sp>
        <p:nvSpPr>
          <p:cNvPr id="3" name="عنوان فرعي 2"/>
          <p:cNvSpPr>
            <a:spLocks noGrp="1"/>
          </p:cNvSpPr>
          <p:nvPr>
            <p:ph type="subTitle" idx="1"/>
          </p:nvPr>
        </p:nvSpPr>
        <p:spPr>
          <a:xfrm>
            <a:off x="533400" y="3228536"/>
            <a:ext cx="8287072" cy="3629464"/>
          </a:xfrm>
        </p:spPr>
        <p:txBody>
          <a:bodyPr>
            <a:normAutofit/>
          </a:bodyPr>
          <a:lstStyle/>
          <a:p>
            <a:pPr algn="ctr"/>
            <a:endParaRPr lang="ar-IQ" sz="4000" b="1" dirty="0" smtClean="0">
              <a:solidFill>
                <a:prstClr val="black"/>
              </a:solidFill>
              <a:ea typeface="+mj-ea"/>
              <a:cs typeface="Times New Roman"/>
            </a:endParaRPr>
          </a:p>
          <a:p>
            <a:pPr algn="ctr"/>
            <a:r>
              <a:rPr lang="ar-IQ" sz="5800" dirty="0" smtClean="0"/>
              <a:t>الخلية</a:t>
            </a:r>
            <a:endParaRPr lang="ar-IQ" sz="5800" b="1" dirty="0">
              <a:solidFill>
                <a:prstClr val="black"/>
              </a:solidFill>
              <a:ea typeface="+mj-ea"/>
              <a:cs typeface="Times New Roman"/>
            </a:endParaRPr>
          </a:p>
          <a:p>
            <a:pPr algn="ctr"/>
            <a:r>
              <a:rPr lang="ar-IQ" sz="4000" b="1" dirty="0" smtClean="0">
                <a:solidFill>
                  <a:prstClr val="black"/>
                </a:solidFill>
                <a:ea typeface="+mj-ea"/>
                <a:cs typeface="Times New Roman"/>
              </a:rPr>
              <a:t>د</a:t>
            </a:r>
            <a:r>
              <a:rPr lang="ar-IQ" sz="4000" b="1" dirty="0">
                <a:solidFill>
                  <a:prstClr val="black"/>
                </a:solidFill>
                <a:ea typeface="+mj-ea"/>
                <a:cs typeface="Times New Roman"/>
              </a:rPr>
              <a:t>. وسن فوزي فاضل</a:t>
            </a:r>
            <a:endParaRPr lang="en-US" dirty="0"/>
          </a:p>
        </p:txBody>
      </p:sp>
    </p:spTree>
    <p:extLst>
      <p:ext uri="{BB962C8B-B14F-4D97-AF65-F5344CB8AC3E}">
        <p14:creationId xmlns:p14="http://schemas.microsoft.com/office/powerpoint/2010/main" val="1443566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r>
              <a:rPr lang="ar-SA"/>
              <a:t>الغشاء البلازميّ : تُحاط الخلايا جميعُها بغشاء بلازميّ يحمي مكوناتِها الدّاخلية، ويتكّون من طبقتين من الدهونِ </a:t>
            </a:r>
            <a:r>
              <a:rPr lang="ar-SA" dirty="0" err="1"/>
              <a:t>المُفَسْفَرة</a:t>
            </a:r>
            <a:r>
              <a:rPr lang="ar-SA" dirty="0"/>
              <a:t> تتخلَّلها جزيئاتٌ من البروتينات التي توجد على سطح الغشاء، أو قد تكون مُنْدَسَّة خلال طبقتيّ الدّهون </a:t>
            </a:r>
            <a:r>
              <a:rPr lang="ar-SA" dirty="0" err="1"/>
              <a:t>المُفَسْفَرة</a:t>
            </a:r>
            <a:r>
              <a:rPr lang="ar-SA" dirty="0"/>
              <a:t>. يمتازُ الغشاءُ البلازميّ بالخاصّية النّفاذية الاختيارية؛ فهو يُنظّم عمليّة تبادل المواد بين الخليّة والوسطِ الُمحيط بها، وذلك بإدخال الموادّ اللّازمة للقيام بالعمليّات الحيويّة والتّخلص من فضلاتِ نواتجِ هذه العمليّات، وهو كذلك يُكسب الخليّة هويّة مُحدّدة وذلك لوجودِ مستقبلاتٍ بروتينيّة.</a:t>
            </a:r>
            <a:endParaRPr lang="en-US" dirty="0"/>
          </a:p>
          <a:p>
            <a:endParaRPr lang="en-US" dirty="0"/>
          </a:p>
        </p:txBody>
      </p:sp>
    </p:spTree>
    <p:extLst>
      <p:ext uri="{BB962C8B-B14F-4D97-AF65-F5344CB8AC3E}">
        <p14:creationId xmlns:p14="http://schemas.microsoft.com/office/powerpoint/2010/main" val="1676515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dirty="0" smtClean="0"/>
              <a:t>الخلية</a:t>
            </a:r>
            <a:endParaRPr lang="en-US" dirty="0"/>
          </a:p>
        </p:txBody>
      </p:sp>
      <p:sp>
        <p:nvSpPr>
          <p:cNvPr id="3" name="عنصر نائب للمحتوى 2"/>
          <p:cNvSpPr>
            <a:spLocks noGrp="1"/>
          </p:cNvSpPr>
          <p:nvPr>
            <p:ph idx="1"/>
          </p:nvPr>
        </p:nvSpPr>
        <p:spPr/>
        <p:txBody>
          <a:bodyPr/>
          <a:lstStyle/>
          <a:p>
            <a:pPr algn="r" rtl="1"/>
            <a:r>
              <a:rPr lang="ar-SA" dirty="0"/>
              <a:t>تتركّب أجسام الكائنات الحيّة جميعها من وحداتٍ أساسيّة تُسمّى الخلايا التي تُعدّ وحدةَ البناءِ في الجسم. وكان العالم الإنجليزي (هوك) أوّل من استخدم مفهوم (الخليّة) عام 1665م، وفي عام 1674م وصفَ العالم الهولنديّ (</a:t>
            </a:r>
            <a:r>
              <a:rPr lang="ar-SA" dirty="0" err="1"/>
              <a:t>لوفنهوك</a:t>
            </a:r>
            <a:r>
              <a:rPr lang="ar-SA" dirty="0"/>
              <a:t>) خلايا بعض الكائنات الحيّة عند ملاحظته لجسيمات خضراء اللون داخل الخلية النباتية عرفت </a:t>
            </a:r>
            <a:r>
              <a:rPr lang="ar-SA" dirty="0" err="1"/>
              <a:t>بالبلاستيدات</a:t>
            </a:r>
            <a:r>
              <a:rPr lang="ar-SA" dirty="0"/>
              <a:t> الخضراء </a:t>
            </a:r>
            <a:r>
              <a:rPr lang="en-US" dirty="0"/>
              <a:t>Chloroplast</a:t>
            </a:r>
            <a:r>
              <a:rPr lang="ar-SA" dirty="0"/>
              <a:t>، ثُم في عام 1838م استنتجَ العالمُ (</a:t>
            </a:r>
            <a:r>
              <a:rPr lang="ar-SA" dirty="0" err="1"/>
              <a:t>شلايدن</a:t>
            </a:r>
            <a:r>
              <a:rPr lang="ar-SA" dirty="0"/>
              <a:t>) أنَّ النّباتات تتألّف من خلايا ولاحظ وجود النوية داخل النواة، وبالرغم من تغاير الخلايا في النبات والحيوان في التركيب والنشاط الا ان جميعها تمثل وحدات المادة الحية ولها صفات مشتركة ومهمة حيث تتشابه بوجود الجينات على الكروموسومات يوجد نوعان من الخلايا التي تولف الكائنات الحية.</a:t>
            </a:r>
            <a:endParaRPr lang="en-US" dirty="0"/>
          </a:p>
          <a:p>
            <a:pPr algn="r" rtl="1"/>
            <a:endParaRPr lang="en-US" dirty="0"/>
          </a:p>
        </p:txBody>
      </p:sp>
    </p:spTree>
    <p:extLst>
      <p:ext uri="{BB962C8B-B14F-4D97-AF65-F5344CB8AC3E}">
        <p14:creationId xmlns:p14="http://schemas.microsoft.com/office/powerpoint/2010/main" val="4122560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dirty="0"/>
              <a:t>خلايا بدائية النواة </a:t>
            </a:r>
            <a:r>
              <a:rPr lang="en-US" dirty="0"/>
              <a:t>Prokaryotic cells </a:t>
            </a:r>
            <a:endParaRPr lang="en-US" dirty="0"/>
          </a:p>
        </p:txBody>
      </p:sp>
      <p:sp>
        <p:nvSpPr>
          <p:cNvPr id="3" name="عنصر نائب للمحتوى 2"/>
          <p:cNvSpPr>
            <a:spLocks noGrp="1"/>
          </p:cNvSpPr>
          <p:nvPr>
            <p:ph idx="1"/>
          </p:nvPr>
        </p:nvSpPr>
        <p:spPr/>
        <p:txBody>
          <a:bodyPr/>
          <a:lstStyle/>
          <a:p>
            <a:pPr lvl="0" rtl="1"/>
            <a:r>
              <a:rPr lang="ar-IQ" dirty="0"/>
              <a:t>خلايا البكتريا</a:t>
            </a:r>
            <a:r>
              <a:rPr lang="en-US" dirty="0"/>
              <a:t>Bacteria</a:t>
            </a:r>
            <a:r>
              <a:rPr lang="ar-IQ" dirty="0"/>
              <a:t>: ويتراوح </a:t>
            </a:r>
            <a:r>
              <a:rPr lang="ar-IQ" dirty="0" err="1"/>
              <a:t>حجدمها</a:t>
            </a:r>
            <a:r>
              <a:rPr lang="ar-IQ" dirty="0"/>
              <a:t> </a:t>
            </a:r>
            <a:r>
              <a:rPr lang="en-US" dirty="0"/>
              <a:t>4-0.5</a:t>
            </a:r>
            <a:r>
              <a:rPr lang="ar-IQ" dirty="0"/>
              <a:t> </a:t>
            </a:r>
            <a:r>
              <a:rPr lang="ar-IQ" dirty="0" err="1"/>
              <a:t>مايكرون</a:t>
            </a:r>
            <a:r>
              <a:rPr lang="ar-IQ" dirty="0"/>
              <a:t> </a:t>
            </a:r>
            <a:endParaRPr lang="en-US" dirty="0"/>
          </a:p>
          <a:p>
            <a:pPr lvl="0" rtl="1"/>
            <a:r>
              <a:rPr lang="ar-IQ" dirty="0"/>
              <a:t>الطحالب الخضراء المزرقة</a:t>
            </a:r>
            <a:r>
              <a:rPr lang="en-US" dirty="0"/>
              <a:t>Blue green algae</a:t>
            </a:r>
            <a:r>
              <a:rPr lang="ar-IQ" dirty="0"/>
              <a:t>: وهي قادرة على التركيب الضوئي</a:t>
            </a:r>
            <a:endParaRPr lang="en-US" dirty="0"/>
          </a:p>
          <a:p>
            <a:pPr lvl="0" rtl="1"/>
            <a:r>
              <a:rPr lang="ar-IQ" dirty="0" err="1"/>
              <a:t>المايكوبلازما</a:t>
            </a:r>
            <a:r>
              <a:rPr lang="ar-IQ" dirty="0"/>
              <a:t> </a:t>
            </a:r>
            <a:r>
              <a:rPr lang="en-US" dirty="0"/>
              <a:t>Mycoplasma</a:t>
            </a:r>
            <a:r>
              <a:rPr lang="ar-IQ" dirty="0"/>
              <a:t>: اصغر الكائنات الحية يبلغ قطرها 0.1 </a:t>
            </a:r>
            <a:r>
              <a:rPr lang="ar-IQ" dirty="0" err="1"/>
              <a:t>مايكرون</a:t>
            </a:r>
            <a:endParaRPr lang="en-US" dirty="0"/>
          </a:p>
          <a:p>
            <a:pPr lvl="0" rtl="1"/>
            <a:r>
              <a:rPr lang="ar-IQ" dirty="0"/>
              <a:t>الفيروسات </a:t>
            </a:r>
            <a:r>
              <a:rPr lang="en-US" dirty="0"/>
              <a:t>Virus</a:t>
            </a:r>
            <a:r>
              <a:rPr lang="ar-IQ" dirty="0"/>
              <a:t> مركبات معقدة تتكون من جزئية الحامض النووي وعدد من متعدد </a:t>
            </a:r>
            <a:r>
              <a:rPr lang="ar-IQ" dirty="0" err="1"/>
              <a:t>الببتيد</a:t>
            </a:r>
            <a:r>
              <a:rPr lang="ar-IQ" dirty="0"/>
              <a:t> </a:t>
            </a:r>
            <a:r>
              <a:rPr lang="ar-IQ" dirty="0" err="1"/>
              <a:t>بهئية</a:t>
            </a:r>
            <a:r>
              <a:rPr lang="ar-IQ" dirty="0"/>
              <a:t> تركيب ثلاثي الابعاد</a:t>
            </a:r>
            <a:endParaRPr lang="en-US" dirty="0"/>
          </a:p>
          <a:p>
            <a:pPr algn="r" rtl="1"/>
            <a:endParaRPr lang="en-US" dirty="0"/>
          </a:p>
        </p:txBody>
      </p:sp>
    </p:spTree>
    <p:extLst>
      <p:ext uri="{BB962C8B-B14F-4D97-AF65-F5344CB8AC3E}">
        <p14:creationId xmlns:p14="http://schemas.microsoft.com/office/powerpoint/2010/main" val="2085016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rtl="1"/>
            <a:r>
              <a:rPr lang="ar-IQ" sz="4000" dirty="0"/>
              <a:t>خلايا حقيقية النواة </a:t>
            </a:r>
            <a:r>
              <a:rPr lang="en-US" sz="4000" dirty="0"/>
              <a:t>Eukaryotic cells</a:t>
            </a:r>
            <a:r>
              <a:rPr lang="ar-IQ" sz="4000" dirty="0"/>
              <a:t> : تمتاز باحتوائها على اجزاء محاطة </a:t>
            </a:r>
            <a:r>
              <a:rPr lang="ar-IQ" sz="4000" dirty="0" err="1"/>
              <a:t>باغشية</a:t>
            </a:r>
            <a:r>
              <a:rPr lang="ar-IQ" sz="4000" dirty="0"/>
              <a:t> الذي يسمى الغشاء البلازمي وفي مقدمتها النواة وهذا الغشاء يفيد </a:t>
            </a:r>
            <a:r>
              <a:rPr lang="ar-IQ" sz="4000" dirty="0" err="1"/>
              <a:t>بابعاد</a:t>
            </a:r>
            <a:r>
              <a:rPr lang="ar-IQ" sz="4000" dirty="0"/>
              <a:t> الخلية عن المحيط الخارجي لكي لا </a:t>
            </a:r>
            <a:r>
              <a:rPr lang="ar-IQ" sz="4000" dirty="0" err="1"/>
              <a:t>تتاثر</a:t>
            </a:r>
            <a:r>
              <a:rPr lang="ar-IQ" sz="4000" dirty="0"/>
              <a:t> ويتكون من طبقة مزدوجة من البروتينات </a:t>
            </a:r>
            <a:r>
              <a:rPr lang="ar-IQ" sz="4000" dirty="0" err="1"/>
              <a:t>واللبيدات</a:t>
            </a:r>
            <a:r>
              <a:rPr lang="ar-IQ" sz="4000" dirty="0"/>
              <a:t> </a:t>
            </a:r>
            <a:endParaRPr lang="en-US" sz="4000" dirty="0"/>
          </a:p>
        </p:txBody>
      </p:sp>
    </p:spTree>
    <p:extLst>
      <p:ext uri="{BB962C8B-B14F-4D97-AF65-F5344CB8AC3E}">
        <p14:creationId xmlns:p14="http://schemas.microsoft.com/office/powerpoint/2010/main" val="346904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img" descr="https://tse3.mm.bing.net/th?id=OIP.09FImgqdHMVRyv3xQTLhBQHaDM&amp;pid=15.1&amp;P=0&amp;w=393&amp;h=170"/>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7" y="620688"/>
            <a:ext cx="7848872" cy="6237312"/>
          </a:xfrm>
          <a:prstGeom prst="rect">
            <a:avLst/>
          </a:prstGeom>
          <a:noFill/>
          <a:ln>
            <a:noFill/>
          </a:ln>
        </p:spPr>
      </p:pic>
    </p:spTree>
    <p:extLst>
      <p:ext uri="{BB962C8B-B14F-4D97-AF65-F5344CB8AC3E}">
        <p14:creationId xmlns:p14="http://schemas.microsoft.com/office/powerpoint/2010/main" val="2868179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5430"/>
            <a:ext cx="9131140" cy="6067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7004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yui_3_5_1_1_1539422824841_896" descr="https://tse3.mm.bing.net/th?id=OIP.93OIPKHu_V8Izpyql3HulwAAAA&amp;pid=15.1&amp;P=0&amp;w=369&amp;h=15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88640"/>
            <a:ext cx="9143999" cy="6669360"/>
          </a:xfrm>
          <a:prstGeom prst="rect">
            <a:avLst/>
          </a:prstGeom>
          <a:noFill/>
          <a:ln>
            <a:noFill/>
          </a:ln>
        </p:spPr>
      </p:pic>
    </p:spTree>
    <p:extLst>
      <p:ext uri="{BB962C8B-B14F-4D97-AF65-F5344CB8AC3E}">
        <p14:creationId xmlns:p14="http://schemas.microsoft.com/office/powerpoint/2010/main" val="1106673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814276"/>
            <a:ext cx="9543308" cy="6043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788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rtl="1"/>
            <a:r>
              <a:rPr lang="ar-SA" dirty="0"/>
              <a:t> هل تتشابه الخلايا في الإنسان والحيوان والنّبات؟ </a:t>
            </a:r>
            <a:endParaRPr lang="en-US" dirty="0"/>
          </a:p>
          <a:p>
            <a:r>
              <a:rPr lang="ar-SA" dirty="0"/>
              <a:t> تركيب الخليّة ووظائفها ومكوّناتها:  التّركيب المشترك للخليّة النّباتية والخليّة الحيوانيّة تشترك الخلايا المُكوّنة لأجسام الكائنات الحيّة المُختلفة في بعض التّراكيب، إذ يوجد بعض التّراكيب المُشتركة بين الخليّة النّباتية والخليّة الحيوانيّة، فكلاهما يحتوي على غشاءٍ بلازميٍّ وسيتوبلازم ونُواة: </a:t>
            </a:r>
            <a:endParaRPr lang="en-US" dirty="0"/>
          </a:p>
        </p:txBody>
      </p:sp>
    </p:spTree>
    <p:extLst>
      <p:ext uri="{BB962C8B-B14F-4D97-AF65-F5344CB8AC3E}">
        <p14:creationId xmlns:p14="http://schemas.microsoft.com/office/powerpoint/2010/main" val="2209878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98</TotalTime>
  <Words>344</Words>
  <Application>Microsoft Office PowerPoint</Application>
  <PresentationFormat>عرض على الشاشة (3:4)‏</PresentationFormat>
  <Paragraphs>15</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تدفق</vt:lpstr>
      <vt:lpstr>وراثة عملي المرحلة الثالثة/ وقاية نبات</vt:lpstr>
      <vt:lpstr>الخلية</vt:lpstr>
      <vt:lpstr>خلايا بدائية النواة Prokaryotic cells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الفاكهة مستديمة الخضرة  (العملي) المرحلة الرابعة / بستنة وهندسة حدائق م. الاولى</dc:title>
  <dc:creator>DELL</dc:creator>
  <cp:lastModifiedBy>DELL</cp:lastModifiedBy>
  <cp:revision>18</cp:revision>
  <dcterms:created xsi:type="dcterms:W3CDTF">2018-12-28T09:16:32Z</dcterms:created>
  <dcterms:modified xsi:type="dcterms:W3CDTF">2018-12-29T08:52:12Z</dcterms:modified>
</cp:coreProperties>
</file>